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handoutMasterIdLst>
    <p:handoutMasterId r:id="rId18"/>
  </p:handoutMasterIdLst>
  <p:sldIdLst>
    <p:sldId id="257" r:id="rId2"/>
    <p:sldId id="363" r:id="rId3"/>
    <p:sldId id="347" r:id="rId4"/>
    <p:sldId id="348" r:id="rId5"/>
    <p:sldId id="349" r:id="rId6"/>
    <p:sldId id="350" r:id="rId7"/>
    <p:sldId id="354" r:id="rId8"/>
    <p:sldId id="355" r:id="rId9"/>
    <p:sldId id="356" r:id="rId10"/>
    <p:sldId id="357" r:id="rId11"/>
    <p:sldId id="358" r:id="rId12"/>
    <p:sldId id="359" r:id="rId13"/>
    <p:sldId id="362" r:id="rId14"/>
    <p:sldId id="360" r:id="rId15"/>
    <p:sldId id="32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F3D991D-2841-5346-BB63-903F9EC9BC6E}">
          <p14:sldIdLst>
            <p14:sldId id="257"/>
            <p14:sldId id="363"/>
            <p14:sldId id="347"/>
            <p14:sldId id="348"/>
            <p14:sldId id="349"/>
            <p14:sldId id="350"/>
            <p14:sldId id="354"/>
            <p14:sldId id="355"/>
            <p14:sldId id="356"/>
            <p14:sldId id="357"/>
            <p14:sldId id="358"/>
            <p14:sldId id="359"/>
            <p14:sldId id="362"/>
            <p14:sldId id="360"/>
            <p14:sldId id="323"/>
          </p14:sldIdLst>
        </p14:section>
        <p14:section name="Untitled Section" id="{5896B906-4AEF-8048-A2B2-C07E479401F6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F1B7"/>
    <a:srgbClr val="00BB56"/>
    <a:srgbClr val="12BB21"/>
    <a:srgbClr val="0069D9"/>
    <a:srgbClr val="11C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62"/>
    <p:restoredTop sz="94651"/>
  </p:normalViewPr>
  <p:slideViewPr>
    <p:cSldViewPr snapToGrid="0" snapToObjects="1">
      <p:cViewPr varScale="1">
        <p:scale>
          <a:sx n="124" d="100"/>
          <a:sy n="124" d="100"/>
        </p:scale>
        <p:origin x="14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266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E13BDD9-5FF4-8A47-9D74-880E8B803D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98A237-2E33-454F-8331-3D35562FA6E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9F9C5-EAC7-0941-A051-A6A649F886F7}" type="datetimeFigureOut">
              <a:rPr lang="en-US" smtClean="0"/>
              <a:t>9/3/19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6F8667-D77C-7B47-A614-16471447D3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899ECC-D15B-6D41-83A5-6AE1C5278C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D5B7FD-E3AD-B14E-BAB7-F99E30A2F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077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A1EA98-1A45-6949-97E4-17E8BF125EA5}" type="datetimeFigureOut">
              <a:rPr lang="en-US" smtClean="0"/>
              <a:t>9/3/19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4EDCF-4490-C94D-9ABE-A8DB64343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89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200400"/>
            <a:ext cx="9144000" cy="1411993"/>
          </a:xfrm>
          <a:solidFill>
            <a:srgbClr val="12BB21"/>
          </a:solidFill>
        </p:spPr>
        <p:txBody>
          <a:bodyPr anchor="ctr">
            <a:normAutofit/>
          </a:bodyPr>
          <a:lstStyle>
            <a:lvl1pPr marL="358775" indent="0" algn="l">
              <a:tabLst/>
              <a:defRPr sz="4500"/>
            </a:lvl1pPr>
          </a:lstStyle>
          <a:p>
            <a:r>
              <a:rPr lang="en-US" dirty="0"/>
              <a:t>Chapter …….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8650" y="4642643"/>
            <a:ext cx="6858000" cy="915107"/>
          </a:xfrm>
        </p:spPr>
        <p:txBody>
          <a:bodyPr/>
          <a:lstStyle>
            <a:lvl1pPr marL="0" indent="0" algn="l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........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51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25690"/>
          </a:xfrm>
          <a:solidFill>
            <a:srgbClr val="11CD23"/>
          </a:solidFill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80656"/>
            <a:ext cx="7886700" cy="509630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0B99882F-6254-9946-916E-A4376B007752}"/>
              </a:ext>
            </a:extLst>
          </p:cNvPr>
          <p:cNvSpPr txBox="1">
            <a:spLocks/>
          </p:cNvSpPr>
          <p:nvPr userDrawn="1"/>
        </p:nvSpPr>
        <p:spPr>
          <a:xfrm>
            <a:off x="-11290" y="6512559"/>
            <a:ext cx="9155289" cy="368017"/>
          </a:xfrm>
          <a:prstGeom prst="rect">
            <a:avLst/>
          </a:prstGeom>
          <a:solidFill>
            <a:srgbClr val="92D050">
              <a:alpha val="27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marL="493713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4450" indent="0" algn="ctr">
              <a:tabLst/>
            </a:pPr>
            <a:r>
              <a:rPr lang="en-US" sz="1000" b="1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Pelatihan</a:t>
            </a:r>
            <a:r>
              <a:rPr lang="en-US" sz="10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1000" b="1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Uji</a:t>
            </a:r>
            <a:r>
              <a:rPr lang="en-US" sz="10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1000" b="1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Mutu</a:t>
            </a:r>
            <a:r>
              <a:rPr lang="en-US" sz="10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1000" b="1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dan</a:t>
            </a:r>
            <a:r>
              <a:rPr lang="en-US" sz="10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1000" b="1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Formulasi</a:t>
            </a:r>
            <a:r>
              <a:rPr lang="en-US" sz="10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1000" b="1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Pakan</a:t>
            </a:r>
            <a:r>
              <a:rPr lang="en-US" sz="10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Era </a:t>
            </a:r>
            <a:r>
              <a:rPr lang="en-US" sz="1000" b="1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Industri</a:t>
            </a:r>
            <a:r>
              <a:rPr lang="en-US" sz="10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4.0.  Bogor 4-5 September 2019</a:t>
            </a:r>
            <a:endParaRPr lang="en-US" sz="1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330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09739"/>
            <a:ext cx="9153173" cy="2852737"/>
          </a:xfrm>
        </p:spPr>
        <p:txBody>
          <a:bodyPr anchor="ctr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546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106311"/>
            <a:ext cx="3886200" cy="507065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106311"/>
            <a:ext cx="3886200" cy="50706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120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6"/>
            <a:ext cx="9153173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141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bg>
      <p:bgPr>
        <a:solidFill>
          <a:srgbClr val="FFFFFF">
            <a:alpha val="7372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818188"/>
            <a:ext cx="9144000" cy="10398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white">
          <a:xfrm>
            <a:off x="0" y="17463"/>
            <a:ext cx="9144000" cy="24447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0" y="2324445"/>
            <a:ext cx="9144000" cy="1828800"/>
          </a:xfrm>
          <a:solidFill>
            <a:srgbClr val="2EB135"/>
          </a:solidFill>
        </p:spPr>
        <p:txBody>
          <a:bodyPr anchor="ctr"/>
          <a:lstStyle>
            <a:lvl1pPr algn="l">
              <a:defRPr sz="4500" b="1" i="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  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2438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59556"/>
          </a:xfrm>
          <a:prstGeom prst="rect">
            <a:avLst/>
          </a:prstGeom>
          <a:solidFill>
            <a:srgbClr val="12BB2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07911"/>
            <a:ext cx="7886700" cy="4969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5773" y="643960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F211F-FC31-1549-A6FA-17A41A671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13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10" r:id="rId2"/>
    <p:sldLayoutId id="2147483711" r:id="rId3"/>
    <p:sldLayoutId id="2147483712" r:id="rId4"/>
    <p:sldLayoutId id="2147483713" r:id="rId5"/>
    <p:sldLayoutId id="2147483724" r:id="rId6"/>
  </p:sldLayoutIdLst>
  <p:hf hdr="0" ftr="0" dt="0"/>
  <p:txStyles>
    <p:titleStyle>
      <a:lvl1pPr marL="493713" indent="0" algn="l" defTabSz="914400" rtl="0" eaLnBrk="1" latinLnBrk="0" hangingPunct="1">
        <a:lnSpc>
          <a:spcPct val="90000"/>
        </a:lnSpc>
        <a:spcBef>
          <a:spcPct val="0"/>
        </a:spcBef>
        <a:buNone/>
        <a:tabLst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F9E3C-D10C-3940-BB06-BDDF4B5F44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122278"/>
            <a:ext cx="9144000" cy="1164470"/>
          </a:xfrm>
        </p:spPr>
        <p:txBody>
          <a:bodyPr>
            <a:normAutofit/>
          </a:bodyPr>
          <a:lstStyle/>
          <a:p>
            <a:pPr marL="14288" algn="ctr"/>
            <a:r>
              <a:rPr lang="en-US" sz="4000" b="0" dirty="0">
                <a:latin typeface="Arial Rounded MT Bold" panose="020F0704030504030204" pitchFamily="34" charset="77"/>
              </a:rPr>
              <a:t>FORSUM</a:t>
            </a:r>
            <a:r>
              <a:rPr lang="en-US" sz="4000" dirty="0"/>
              <a:t> </a:t>
            </a:r>
            <a:r>
              <a:rPr lang="en-US" sz="4000" dirty="0" err="1"/>
              <a:t>ver</a:t>
            </a:r>
            <a:r>
              <a:rPr lang="en-US" sz="4000" dirty="0"/>
              <a:t> 4.0</a:t>
            </a:r>
            <a:r>
              <a:rPr lang="en-US" sz="2000" dirty="0"/>
              <a:t>++</a:t>
            </a:r>
            <a:r>
              <a:rPr lang="en-US" sz="4000" dirty="0"/>
              <a:t> for Ruminant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196ABE-137A-734B-AC7D-DAAD4F4FE3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4505" y="5777068"/>
            <a:ext cx="3814060" cy="408388"/>
          </a:xfrm>
        </p:spPr>
        <p:txBody>
          <a:bodyPr anchor="ctr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700" b="0" dirty="0">
                <a:latin typeface="Arial" panose="020B0604020202020204" pitchFamily="34" charset="0"/>
                <a:cs typeface="Arial" panose="020B0604020202020204" pitchFamily="34" charset="0"/>
              </a:rPr>
              <a:t>Bogor Agricultural University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3DE39D1-99A0-1444-87A6-9EA1D2700E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30" y="5555439"/>
            <a:ext cx="811541" cy="811541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DFCECD1C-1156-BB4B-889F-02B020D37830}"/>
              </a:ext>
            </a:extLst>
          </p:cNvPr>
          <p:cNvSpPr txBox="1">
            <a:spLocks/>
          </p:cNvSpPr>
          <p:nvPr/>
        </p:nvSpPr>
        <p:spPr>
          <a:xfrm>
            <a:off x="1064504" y="5448180"/>
            <a:ext cx="4197043" cy="4912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Dr.Ir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Idat Galih Permana,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MScAgr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4E73CEAA-022D-5848-A1C5-A9361E9C817D}"/>
              </a:ext>
            </a:extLst>
          </p:cNvPr>
          <p:cNvSpPr txBox="1">
            <a:spLocks/>
          </p:cNvSpPr>
          <p:nvPr/>
        </p:nvSpPr>
        <p:spPr>
          <a:xfrm>
            <a:off x="1078793" y="6032269"/>
            <a:ext cx="2843213" cy="3959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1400" b="0" dirty="0" err="1">
                <a:latin typeface="Arial" panose="020B0604020202020204" pitchFamily="34" charset="0"/>
                <a:cs typeface="Arial" panose="020B0604020202020204" pitchFamily="34" charset="0"/>
              </a:rPr>
              <a:t>permana@apps.ipb.ac.id</a:t>
            </a:r>
            <a:endParaRPr lang="en-US" sz="14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0E6324-58BB-C641-ABFB-0A24A9E256FA}"/>
              </a:ext>
            </a:extLst>
          </p:cNvPr>
          <p:cNvSpPr/>
          <p:nvPr/>
        </p:nvSpPr>
        <p:spPr>
          <a:xfrm>
            <a:off x="0" y="237533"/>
            <a:ext cx="9144000" cy="40011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44450" indent="0" algn="ctr">
              <a:tabLst/>
            </a:pPr>
            <a:r>
              <a:rPr lang="en-US" sz="2000" dirty="0" err="1"/>
              <a:t>Pelatihan</a:t>
            </a:r>
            <a:r>
              <a:rPr lang="en-US" sz="2000" dirty="0"/>
              <a:t> </a:t>
            </a:r>
            <a:r>
              <a:rPr lang="en-US" sz="2000" dirty="0" err="1"/>
              <a:t>Uji</a:t>
            </a:r>
            <a:r>
              <a:rPr lang="en-US" sz="2000" dirty="0"/>
              <a:t> </a:t>
            </a:r>
            <a:r>
              <a:rPr lang="en-US" sz="2000" dirty="0" err="1"/>
              <a:t>Mutu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Formulasi</a:t>
            </a:r>
            <a:r>
              <a:rPr lang="en-US" sz="2000" dirty="0"/>
              <a:t> </a:t>
            </a:r>
            <a:r>
              <a:rPr lang="en-US" sz="2000" dirty="0" err="1"/>
              <a:t>Pakan</a:t>
            </a:r>
            <a:r>
              <a:rPr lang="en-US" sz="2000" dirty="0"/>
              <a:t> Era 4.0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2A6D8C-3E85-E74B-9585-B794A477C4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69131"/>
            <a:ext cx="4356244" cy="26256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C82582-A528-0840-BB09-DC4659E4A9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243" y="1065165"/>
            <a:ext cx="4787757" cy="268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071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Tahapan Formulasi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id-ID" sz="2200"/>
              <a:t>Buka File </a:t>
            </a:r>
            <a:r>
              <a:rPr lang="id-ID" sz="2200" b="1"/>
              <a:t>FORSUM, </a:t>
            </a:r>
            <a:r>
              <a:rPr lang="id-ID" sz="2200"/>
              <a:t>tentukan jenis ransum yang akan disusun, click Sheet Bahan Pakan dan pilih bahan makanan yang akan digunakan dan tersedia. Data bahan pakan dapat ditambah sesuai dengan bahan yang diinginkan.</a:t>
            </a:r>
            <a:endParaRPr lang="en-US" sz="2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BEC0A1-5F47-BA4D-BFA2-988CB3B2F1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852936"/>
            <a:ext cx="5220072" cy="3347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4733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3898776" cy="4525963"/>
          </a:xfrm>
        </p:spPr>
        <p:txBody>
          <a:bodyPr/>
          <a:lstStyle/>
          <a:p>
            <a:r>
              <a:rPr lang="id-ID" sz="2200" dirty="0" err="1"/>
              <a:t>Click</a:t>
            </a:r>
            <a:r>
              <a:rPr lang="id-ID" sz="2200" dirty="0"/>
              <a:t> </a:t>
            </a:r>
            <a:r>
              <a:rPr lang="id-ID" sz="2200" dirty="0" err="1"/>
              <a:t>Sheet</a:t>
            </a:r>
            <a:r>
              <a:rPr lang="id-ID" sz="2200" dirty="0"/>
              <a:t> RANSUM, masukan nomor-nomor bahan pakan yang dipilih dalam Tabel 1 Komposisi Ransum. Perhatikan batasan penggunaan (Min dan Max) setiap bahan pakan.</a:t>
            </a:r>
            <a:endParaRPr lang="en-US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D2F75A-C28A-2249-AE8D-6DB4775E3A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412776"/>
            <a:ext cx="4304323" cy="4404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6183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10744" cy="4525963"/>
          </a:xfrm>
        </p:spPr>
        <p:txBody>
          <a:bodyPr/>
          <a:lstStyle/>
          <a:p>
            <a:r>
              <a:rPr lang="id-ID" sz="2200" dirty="0"/>
              <a:t>Pada Tabel 2. Komposisi </a:t>
            </a:r>
            <a:r>
              <a:rPr lang="id-ID" sz="2200" dirty="0" err="1"/>
              <a:t>Nutrien</a:t>
            </a:r>
            <a:r>
              <a:rPr lang="id-ID" sz="2200" dirty="0"/>
              <a:t>, tuliskan nama Jenis Ransum, Formulator serta cek kebutuhan </a:t>
            </a:r>
            <a:r>
              <a:rPr lang="id-ID" sz="2200" dirty="0" err="1"/>
              <a:t>nutrien</a:t>
            </a:r>
            <a:r>
              <a:rPr lang="id-ID" sz="2200" dirty="0"/>
              <a:t> (batasan Min/Max setiap </a:t>
            </a:r>
            <a:r>
              <a:rPr lang="id-ID" sz="2200" dirty="0" err="1"/>
              <a:t>nutrien</a:t>
            </a:r>
            <a:r>
              <a:rPr lang="id-ID" sz="2200" dirty="0"/>
              <a:t>).</a:t>
            </a:r>
            <a:endParaRPr lang="en-US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1B84EA-904A-2E4E-85CC-DA5AEBCBE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620136"/>
            <a:ext cx="5088384" cy="36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5796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r>
              <a:rPr lang="id-ID" sz="2200"/>
              <a:t>Kemudian Click FORMULATE</a:t>
            </a:r>
          </a:p>
          <a:p>
            <a:pPr lvl="1"/>
            <a:r>
              <a:rPr lang="id-ID" sz="1900"/>
              <a:t>Selanjutnya Solver akan menghitung, dan jika sudah optimal maka akan muncul </a:t>
            </a:r>
            <a:r>
              <a:rPr lang="id-ID" sz="1900" b="1" i="1"/>
              <a:t>Solver found a solution</a:t>
            </a:r>
            <a:r>
              <a:rPr lang="id-ID" sz="1900" b="1"/>
              <a:t> </a:t>
            </a:r>
            <a:r>
              <a:rPr lang="id-ID" sz="1900"/>
              <a:t>sbb: </a:t>
            </a:r>
          </a:p>
          <a:p>
            <a:endParaRPr lang="id-ID" sz="2200"/>
          </a:p>
          <a:p>
            <a:endParaRPr lang="id-ID" sz="2200"/>
          </a:p>
          <a:p>
            <a:endParaRPr lang="id-ID" sz="2200"/>
          </a:p>
          <a:p>
            <a:endParaRPr lang="id-ID" sz="2200"/>
          </a:p>
          <a:p>
            <a:pPr lvl="1"/>
            <a:r>
              <a:rPr lang="id-ID" sz="1900"/>
              <a:t>Sedangkan jika belum optimal akan muncul </a:t>
            </a:r>
            <a:r>
              <a:rPr lang="id-ID" sz="1900" b="1" i="1"/>
              <a:t>Solver could not find a feasible solution </a:t>
            </a:r>
            <a:r>
              <a:rPr lang="id-ID" sz="1900"/>
              <a:t>sbb:</a:t>
            </a:r>
            <a:endParaRPr lang="en-US" sz="190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720" y="2420888"/>
            <a:ext cx="2808312" cy="1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7586" y="4725144"/>
            <a:ext cx="2782445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1815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r>
              <a:rPr lang="id-ID" sz="2600"/>
              <a:t>Contoh Ransum</a:t>
            </a:r>
            <a:endParaRPr lang="en-US" sz="26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687C21-CF85-804C-921F-D6EFC6D7A5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48" y="1844824"/>
            <a:ext cx="8207896" cy="4229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9707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15043"/>
            <a:ext cx="9144000" cy="1828800"/>
          </a:xfrm>
        </p:spPr>
        <p:txBody>
          <a:bodyPr/>
          <a:lstStyle/>
          <a:p>
            <a:r>
              <a:rPr lang="en-US" dirty="0"/>
              <a:t>    Thank you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54ADB371-664C-C94A-9691-0C19347A254B}"/>
              </a:ext>
            </a:extLst>
          </p:cNvPr>
          <p:cNvSpPr txBox="1">
            <a:spLocks/>
          </p:cNvSpPr>
          <p:nvPr/>
        </p:nvSpPr>
        <p:spPr>
          <a:xfrm>
            <a:off x="599377" y="3348841"/>
            <a:ext cx="8159002" cy="2144390"/>
          </a:xfrm>
          <a:prstGeom prst="rect">
            <a:avLst/>
          </a:prstGeom>
        </p:spPr>
        <p:txBody>
          <a:bodyPr/>
          <a:lstStyle>
            <a:lvl1pPr marL="457200" indent="-4572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1EB53A"/>
              </a:buClr>
              <a:buSzPct val="115000"/>
              <a:buFont typeface="Wingdings" pitchFamily="2" charset="2"/>
              <a:buChar char="§"/>
              <a:defRPr sz="3000" kern="1200">
                <a:solidFill>
                  <a:schemeClr val="tx1"/>
                </a:solidFill>
                <a:latin typeface="Calibri"/>
                <a:ea typeface="Calibri" pitchFamily="34" charset="0"/>
                <a:cs typeface="Calibri"/>
              </a:defRPr>
            </a:lvl1pPr>
            <a:lvl2pPr marL="822325" indent="-4572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1EB53A"/>
              </a:buClr>
              <a:buSzPct val="115000"/>
              <a:buFont typeface="Arial" charset="0"/>
              <a:buChar char="•"/>
              <a:defRPr sz="2500" kern="1200">
                <a:solidFill>
                  <a:schemeClr val="tx1"/>
                </a:solidFill>
                <a:latin typeface="Calibri"/>
                <a:ea typeface="Calibri" pitchFamily="34" charset="0"/>
                <a:cs typeface="Calibri"/>
              </a:defRPr>
            </a:lvl2pPr>
            <a:lvl3pPr marL="1028700" indent="-3429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1EB53A"/>
              </a:buClr>
              <a:buSzPct val="75000"/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Calibri"/>
                <a:ea typeface="Calibri" pitchFamily="34" charset="0"/>
                <a:cs typeface="Calibri"/>
              </a:defRPr>
            </a:lvl3pPr>
            <a:lvl4pPr marL="1485900" indent="-3429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1EB53A"/>
              </a:buClr>
              <a:buSzPct val="7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alibri"/>
                <a:ea typeface="Calibri" pitchFamily="34" charset="0"/>
                <a:cs typeface="Calibri"/>
              </a:defRPr>
            </a:lvl4pPr>
            <a:lvl5pPr marL="1943100" indent="-3429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1EB53A"/>
              </a:buClr>
              <a:buSzPct val="7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alibri"/>
                <a:ea typeface="Calibri" pitchFamily="34" charset="0"/>
                <a:cs typeface="Calibri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2800" b="1" dirty="0">
                <a:solidFill>
                  <a:srgbClr val="006600"/>
                </a:solidFill>
              </a:rPr>
              <a:t>Dairy Feed Online – http://</a:t>
            </a:r>
            <a:r>
              <a:rPr lang="en-US" sz="2800" b="1" dirty="0" err="1">
                <a:solidFill>
                  <a:srgbClr val="006600"/>
                </a:solidFill>
              </a:rPr>
              <a:t>dairyfeed.ipb.ac.id</a:t>
            </a:r>
            <a:endParaRPr lang="en-US" sz="2800" b="1" dirty="0">
              <a:solidFill>
                <a:srgbClr val="00660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800" b="1" dirty="0">
                <a:solidFill>
                  <a:srgbClr val="006600"/>
                </a:solidFill>
              </a:rPr>
              <a:t>Dairy Expert:</a:t>
            </a:r>
          </a:p>
          <a:p>
            <a:pPr marL="365125" lvl="1" indent="0">
              <a:spcBef>
                <a:spcPts val="0"/>
              </a:spcBef>
              <a:buNone/>
            </a:pPr>
            <a:r>
              <a:rPr lang="en-US" sz="2300" dirty="0">
                <a:solidFill>
                  <a:schemeClr val="bg1"/>
                </a:solidFill>
              </a:rPr>
              <a:t>Dr. Ir. Idat Galih Permana, </a:t>
            </a:r>
            <a:r>
              <a:rPr lang="en-US" sz="2300" dirty="0" err="1">
                <a:solidFill>
                  <a:schemeClr val="bg1"/>
                </a:solidFill>
              </a:rPr>
              <a:t>MSc.Agr</a:t>
            </a:r>
            <a:r>
              <a:rPr lang="en-US" sz="2300" dirty="0">
                <a:solidFill>
                  <a:schemeClr val="bg1"/>
                </a:solidFill>
              </a:rPr>
              <a:t>.</a:t>
            </a:r>
          </a:p>
          <a:p>
            <a:pPr marL="365125" lvl="1" indent="0">
              <a:spcBef>
                <a:spcPts val="0"/>
              </a:spcBef>
              <a:buNone/>
            </a:pPr>
            <a:r>
              <a:rPr lang="en-US" sz="2300" dirty="0">
                <a:solidFill>
                  <a:schemeClr val="bg1"/>
                </a:solidFill>
              </a:rPr>
              <a:t>Email: </a:t>
            </a:r>
            <a:r>
              <a:rPr lang="en-US" sz="2300" dirty="0" err="1">
                <a:solidFill>
                  <a:schemeClr val="bg1"/>
                </a:solidFill>
              </a:rPr>
              <a:t>permana@apps.ipb.ac.id</a:t>
            </a:r>
            <a:endParaRPr lang="en-US" sz="2300" dirty="0">
              <a:solidFill>
                <a:schemeClr val="bg1"/>
              </a:solidFill>
            </a:endParaRPr>
          </a:p>
          <a:p>
            <a:pPr marL="365125" lvl="1" indent="0">
              <a:spcBef>
                <a:spcPts val="0"/>
              </a:spcBef>
              <a:buNone/>
            </a:pPr>
            <a:r>
              <a:rPr lang="en-US" sz="2300" dirty="0">
                <a:solidFill>
                  <a:schemeClr val="bg1"/>
                </a:solidFill>
              </a:rPr>
              <a:t>HP. 081 380 263 993</a:t>
            </a:r>
          </a:p>
          <a:p>
            <a:pPr marL="365125" lvl="1" indent="0">
              <a:spcBef>
                <a:spcPts val="600"/>
              </a:spcBef>
              <a:buNone/>
            </a:pP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2985625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FORSUM </a:t>
            </a:r>
            <a:r>
              <a:rPr lang="en-US" dirty="0" err="1"/>
              <a:t>ver</a:t>
            </a:r>
            <a:r>
              <a:rPr lang="en-US" dirty="0"/>
              <a:t> 4.0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Merupakan program formulasi ransum sederhana menggunakan </a:t>
            </a:r>
            <a:r>
              <a:rPr lang="en-US" b="1"/>
              <a:t>EXCEL SOLVER </a:t>
            </a:r>
            <a:r>
              <a:rPr lang="en-US"/>
              <a:t>berbasis Linear Programming (LP).</a:t>
            </a:r>
          </a:p>
          <a:p>
            <a:r>
              <a:rPr lang="en-US"/>
              <a:t>Program ini bisa dipalikasi pada semua jenis ternak, dengan mengupdate bahan baku sesuai dengan kebutuhan.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47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Instalasi Program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87208" cy="4525963"/>
          </a:xfrm>
        </p:spPr>
        <p:txBody>
          <a:bodyPr/>
          <a:lstStyle/>
          <a:p>
            <a:r>
              <a:rPr lang="id-ID" dirty="0"/>
              <a:t>Untuk menjalankan program FORSUM </a:t>
            </a:r>
            <a:r>
              <a:rPr lang="id-ID" dirty="0" err="1"/>
              <a:t>ver</a:t>
            </a:r>
            <a:r>
              <a:rPr lang="id-ID" dirty="0"/>
              <a:t> </a:t>
            </a:r>
            <a:r>
              <a:rPr lang="en-US" dirty="0"/>
              <a:t>4</a:t>
            </a:r>
            <a:r>
              <a:rPr lang="id-ID" dirty="0"/>
              <a:t>.0, </a:t>
            </a:r>
            <a:r>
              <a:rPr lang="id-ID" dirty="0" err="1"/>
              <a:t>user</a:t>
            </a:r>
            <a:r>
              <a:rPr lang="id-ID" dirty="0"/>
              <a:t> harus </a:t>
            </a:r>
            <a:r>
              <a:rPr lang="id-ID" dirty="0" err="1"/>
              <a:t>menginstall</a:t>
            </a:r>
            <a:r>
              <a:rPr lang="id-ID" dirty="0"/>
              <a:t> (</a:t>
            </a:r>
            <a:r>
              <a:rPr lang="id-ID" dirty="0" err="1"/>
              <a:t>Add</a:t>
            </a:r>
            <a:r>
              <a:rPr lang="id-ID" dirty="0"/>
              <a:t>-in) program </a:t>
            </a:r>
            <a:r>
              <a:rPr lang="id-ID" dirty="0" err="1"/>
              <a:t>Solver</a:t>
            </a:r>
            <a:r>
              <a:rPr lang="id-ID" dirty="0"/>
              <a:t> Excel dan mengaktifkan makro (</a:t>
            </a:r>
            <a:r>
              <a:rPr lang="id-ID" i="1" dirty="0" err="1"/>
              <a:t>macro</a:t>
            </a:r>
            <a:r>
              <a:rPr lang="id-ID" i="1" dirty="0"/>
              <a:t> </a:t>
            </a:r>
            <a:r>
              <a:rPr lang="id-ID" i="1" dirty="0" err="1"/>
              <a:t>enable</a:t>
            </a:r>
            <a:r>
              <a:rPr lang="id-ID" dirty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959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89752"/>
            <a:ext cx="7886700" cy="4687211"/>
          </a:xfrm>
        </p:spPr>
        <p:txBody>
          <a:bodyPr/>
          <a:lstStyle/>
          <a:p>
            <a:r>
              <a:rPr lang="id-ID" dirty="0" err="1"/>
              <a:t>Click</a:t>
            </a:r>
            <a:r>
              <a:rPr lang="id-ID" dirty="0"/>
              <a:t> FILE, pilih EXCEL OPTION</a:t>
            </a:r>
          </a:p>
          <a:p>
            <a:endParaRPr lang="en-US" dirty="0"/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1619672" y="2420888"/>
            <a:ext cx="854050" cy="518864"/>
          </a:xfrm>
          <a:prstGeom prst="rightArrow">
            <a:avLst>
              <a:gd name="adj1" fmla="val 50000"/>
              <a:gd name="adj2" fmla="val 38158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/>
          <a:srcRect b="25549"/>
          <a:stretch>
            <a:fillRect/>
          </a:stretch>
        </p:blipFill>
        <p:spPr bwMode="auto">
          <a:xfrm>
            <a:off x="2555776" y="2478088"/>
            <a:ext cx="3384376" cy="3615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id-ID"/>
              <a:t>Instalasi SOLVER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162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/>
              <a:t>Pilih ADDS-IN, kemudian click GO pada Excel-Add</a:t>
            </a:r>
          </a:p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3134" y="2420888"/>
            <a:ext cx="3323001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1547664" y="3284984"/>
            <a:ext cx="854050" cy="518864"/>
          </a:xfrm>
          <a:prstGeom prst="rightArrow">
            <a:avLst>
              <a:gd name="adj1" fmla="val 50000"/>
              <a:gd name="adj2" fmla="val 38158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95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/>
              <a:t>Pada Add-Ins, contreng </a:t>
            </a:r>
            <a:r>
              <a:rPr lang="id-ID" b="1"/>
              <a:t>Solver Add-in</a:t>
            </a:r>
            <a:r>
              <a:rPr lang="id-ID"/>
              <a:t> kemudian OK, selanjutnya Solver akan terinstall dalam Program Excel.</a:t>
            </a:r>
          </a:p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784" y="3212976"/>
            <a:ext cx="244827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1701726" y="4077072"/>
            <a:ext cx="854050" cy="518864"/>
          </a:xfrm>
          <a:prstGeom prst="rightArrow">
            <a:avLst>
              <a:gd name="adj1" fmla="val 50000"/>
              <a:gd name="adj2" fmla="val 38158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530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66928" cy="4525963"/>
          </a:xfrm>
        </p:spPr>
        <p:txBody>
          <a:bodyPr/>
          <a:lstStyle/>
          <a:p>
            <a:r>
              <a:rPr lang="id-ID" sz="2400"/>
              <a:t>Pada saat membuka FILE FORSUM pertama kali akan muncul </a:t>
            </a:r>
            <a:r>
              <a:rPr lang="id-ID" sz="2400" b="1"/>
              <a:t>Security Warning</a:t>
            </a:r>
            <a:r>
              <a:rPr lang="id-ID" sz="2400"/>
              <a:t> “Macro has been disabled” kemudian click OPTION, maka akan muncul pilihan sbb:</a:t>
            </a:r>
          </a:p>
          <a:p>
            <a:r>
              <a:rPr lang="id-ID" sz="2400"/>
              <a:t>Selanjutnya pilih “Enable the content” OK.</a:t>
            </a:r>
            <a:endParaRPr lang="en-US" sz="2400"/>
          </a:p>
          <a:p>
            <a:r>
              <a:rPr lang="id-ID" sz="2400"/>
              <a:t>Dengan demikian macro dalam kondisi </a:t>
            </a:r>
            <a:r>
              <a:rPr lang="id-ID" sz="2400" i="1"/>
              <a:t>enable</a:t>
            </a:r>
            <a:r>
              <a:rPr lang="id-ID" sz="2400"/>
              <a:t> dan dapat digunakan untuk menjalankan program FORSUM</a:t>
            </a:r>
          </a:p>
          <a:p>
            <a:endParaRPr lang="en-US" sz="240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id-ID"/>
              <a:t>Aktivasi Makro</a:t>
            </a:r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8144" y="1628800"/>
            <a:ext cx="302433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9386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FORSUM </a:t>
            </a:r>
            <a:r>
              <a:rPr lang="id-ID" dirty="0" err="1"/>
              <a:t>ver</a:t>
            </a:r>
            <a:r>
              <a:rPr lang="id-ID" dirty="0"/>
              <a:t> 4.0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Program </a:t>
            </a:r>
            <a:r>
              <a:rPr lang="id-ID" b="1" dirty="0"/>
              <a:t>FORSUM </a:t>
            </a:r>
            <a:r>
              <a:rPr lang="id-ID" b="1" dirty="0" err="1"/>
              <a:t>ver</a:t>
            </a:r>
            <a:r>
              <a:rPr lang="id-ID" b="1" dirty="0"/>
              <a:t> </a:t>
            </a:r>
            <a:r>
              <a:rPr lang="en-US" b="1" dirty="0"/>
              <a:t>4</a:t>
            </a:r>
            <a:r>
              <a:rPr lang="id-ID" b="1" dirty="0"/>
              <a:t>.0</a:t>
            </a:r>
            <a:r>
              <a:rPr lang="id-ID" dirty="0"/>
              <a:t> adalah program sederhana dalam formulasi ransum unggas dan ruminansia yang menggunakan fasilitas makro dalam Excel </a:t>
            </a:r>
            <a:r>
              <a:rPr lang="id-ID" dirty="0" err="1"/>
              <a:t>Solver</a:t>
            </a:r>
            <a:r>
              <a:rPr lang="id-ID" dirty="0"/>
              <a:t>.</a:t>
            </a:r>
            <a:endParaRPr lang="en-US" dirty="0"/>
          </a:p>
          <a:p>
            <a:r>
              <a:rPr lang="id-ID" dirty="0"/>
              <a:t>Program ini didasarkan atas prinsip Linear Program, dengan demikian ransum yang dihasilkan adalah ransum termurah (</a:t>
            </a:r>
            <a:r>
              <a:rPr lang="id-ID" i="1" dirty="0" err="1"/>
              <a:t>least</a:t>
            </a:r>
            <a:r>
              <a:rPr lang="id-ID" i="1" dirty="0"/>
              <a:t> </a:t>
            </a:r>
            <a:r>
              <a:rPr lang="id-ID" i="1" dirty="0" err="1"/>
              <a:t>cost</a:t>
            </a:r>
            <a:r>
              <a:rPr lang="id-ID" i="1" dirty="0"/>
              <a:t> </a:t>
            </a:r>
            <a:r>
              <a:rPr lang="id-ID" i="1" dirty="0" err="1"/>
              <a:t>ration</a:t>
            </a:r>
            <a:r>
              <a:rPr lang="id-ID" dirty="0"/>
              <a:t>).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539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Tahapan Formulasi Ransum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794" y="1322798"/>
            <a:ext cx="8435280" cy="4525963"/>
          </a:xfrm>
        </p:spPr>
        <p:txBody>
          <a:bodyPr/>
          <a:lstStyle/>
          <a:p>
            <a:pPr marL="1077913" lvl="1" indent="-450850">
              <a:buFont typeface="+mj-lt"/>
              <a:buAutoNum type="arabicPeriod"/>
            </a:pPr>
            <a:r>
              <a:rPr lang="id-ID" dirty="0"/>
              <a:t>Pemilihan bahan pakan,</a:t>
            </a:r>
            <a:endParaRPr lang="en-US" sz="2100" dirty="0"/>
          </a:p>
          <a:p>
            <a:pPr marL="1077913" lvl="1" indent="-450850">
              <a:buFont typeface="+mj-lt"/>
              <a:buAutoNum type="arabicPeriod"/>
            </a:pPr>
            <a:r>
              <a:rPr lang="id-ID" dirty="0"/>
              <a:t>Mengecek kandungan </a:t>
            </a:r>
            <a:r>
              <a:rPr lang="id-ID" dirty="0" err="1"/>
              <a:t>nutrien</a:t>
            </a:r>
            <a:r>
              <a:rPr lang="id-ID" dirty="0"/>
              <a:t> dan harga bahan pakan, </a:t>
            </a:r>
            <a:endParaRPr lang="en-US" sz="2100" dirty="0"/>
          </a:p>
          <a:p>
            <a:pPr marL="1077913" lvl="1" indent="-450850">
              <a:buFont typeface="+mj-lt"/>
              <a:buAutoNum type="arabicPeriod"/>
            </a:pPr>
            <a:r>
              <a:rPr lang="id-ID" dirty="0" err="1"/>
              <a:t>Memasukan</a:t>
            </a:r>
            <a:r>
              <a:rPr lang="id-ID" dirty="0"/>
              <a:t> batasan penggunaan bahan pakan, </a:t>
            </a:r>
            <a:endParaRPr lang="en-US" sz="2100" dirty="0"/>
          </a:p>
          <a:p>
            <a:pPr marL="1077913" lvl="1" indent="-450850">
              <a:buFont typeface="+mj-lt"/>
              <a:buAutoNum type="arabicPeriod"/>
            </a:pPr>
            <a:r>
              <a:rPr lang="id-ID" dirty="0" err="1"/>
              <a:t>Memasukan</a:t>
            </a:r>
            <a:r>
              <a:rPr lang="id-ID" dirty="0"/>
              <a:t> batasan kebutuhan </a:t>
            </a:r>
            <a:r>
              <a:rPr lang="id-ID" dirty="0" err="1"/>
              <a:t>nutrien</a:t>
            </a:r>
            <a:r>
              <a:rPr lang="id-ID" dirty="0"/>
              <a:t>, </a:t>
            </a:r>
            <a:endParaRPr lang="en-US" sz="2100" dirty="0"/>
          </a:p>
          <a:p>
            <a:pPr marL="1077913" lvl="1" indent="-450850">
              <a:buFont typeface="+mj-lt"/>
              <a:buAutoNum type="arabicPeriod"/>
            </a:pPr>
            <a:r>
              <a:rPr lang="id-ID" dirty="0"/>
              <a:t>Memformulasikan.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4304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CP them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2EB135"/>
    </a:accent1>
    <a:accent2>
      <a:srgbClr val="FFC82E"/>
    </a:accent2>
    <a:accent3>
      <a:srgbClr val="00A0DF"/>
    </a:accent3>
    <a:accent4>
      <a:srgbClr val="FF7900"/>
    </a:accent4>
    <a:accent5>
      <a:srgbClr val="95519E"/>
    </a:accent5>
    <a:accent6>
      <a:srgbClr val="BF650F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8337</TotalTime>
  <Words>433</Words>
  <Application>Microsoft Macintosh PowerPoint</Application>
  <PresentationFormat>On-screen Show (4:3)</PresentationFormat>
  <Paragraphs>45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 Rounded MT Bold</vt:lpstr>
      <vt:lpstr>Calibri</vt:lpstr>
      <vt:lpstr>Calibri Light</vt:lpstr>
      <vt:lpstr>Wingdings</vt:lpstr>
      <vt:lpstr>Office Theme</vt:lpstr>
      <vt:lpstr>FORSUM ver 4.0++ for Ruminant</vt:lpstr>
      <vt:lpstr>FORSUM ver 4.0</vt:lpstr>
      <vt:lpstr>Instalasi Program</vt:lpstr>
      <vt:lpstr>Instalasi SOLVER</vt:lpstr>
      <vt:lpstr>PowerPoint Presentation</vt:lpstr>
      <vt:lpstr>PowerPoint Presentation</vt:lpstr>
      <vt:lpstr>Aktivasi Makro</vt:lpstr>
      <vt:lpstr>FORSUM ver 4.0</vt:lpstr>
      <vt:lpstr>Tahapan Formulasi Ransum</vt:lpstr>
      <vt:lpstr>Tahapan Formulasi</vt:lpstr>
      <vt:lpstr>PowerPoint Presentation</vt:lpstr>
      <vt:lpstr>PowerPoint Presentation</vt:lpstr>
      <vt:lpstr>PowerPoint Presentation</vt:lpstr>
      <vt:lpstr>PowerPoint Presentation</vt:lpstr>
      <vt:lpstr>    Thank you</vt:lpstr>
    </vt:vector>
  </TitlesOfParts>
  <Manager/>
  <Company>IPB University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Ration Formulation for Ruminant</dc:title>
  <dc:subject/>
  <dc:creator>Idat Galih Permana</dc:creator>
  <cp:keywords/>
  <dc:description/>
  <cp:lastModifiedBy>Idat Galih Permana</cp:lastModifiedBy>
  <cp:revision>256</cp:revision>
  <cp:lastPrinted>2018-09-16T00:43:13Z</cp:lastPrinted>
  <dcterms:created xsi:type="dcterms:W3CDTF">2018-02-04T04:55:18Z</dcterms:created>
  <dcterms:modified xsi:type="dcterms:W3CDTF">2019-09-03T11:56:11Z</dcterms:modified>
  <cp:category/>
</cp:coreProperties>
</file>